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3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DB54F1-F46B-4B92-9839-FC735910A140}"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35111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B54F1-F46B-4B92-9839-FC735910A140}"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364530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B54F1-F46B-4B92-9839-FC735910A140}"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164124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B54F1-F46B-4B92-9839-FC735910A140}"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10687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B54F1-F46B-4B92-9839-FC735910A140}"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256986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B54F1-F46B-4B92-9839-FC735910A140}"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168375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DB54F1-F46B-4B92-9839-FC735910A140}"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216832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B54F1-F46B-4B92-9839-FC735910A140}"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17651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B54F1-F46B-4B92-9839-FC735910A140}"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57175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B54F1-F46B-4B92-9839-FC735910A140}"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92266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B54F1-F46B-4B92-9839-FC735910A140}"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DC00A-D7E2-4A3C-AA5B-98422B94621A}" type="slidenum">
              <a:rPr lang="en-US" smtClean="0"/>
              <a:t>‹#›</a:t>
            </a:fld>
            <a:endParaRPr lang="en-US"/>
          </a:p>
        </p:txBody>
      </p:sp>
    </p:spTree>
    <p:extLst>
      <p:ext uri="{BB962C8B-B14F-4D97-AF65-F5344CB8AC3E}">
        <p14:creationId xmlns:p14="http://schemas.microsoft.com/office/powerpoint/2010/main" val="25754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B54F1-F46B-4B92-9839-FC735910A140}" type="datetimeFigureOut">
              <a:rPr lang="en-US" smtClean="0"/>
              <a:t>9/25/2018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DC00A-D7E2-4A3C-AA5B-98422B94621A}" type="slidenum">
              <a:rPr lang="en-US" smtClean="0"/>
              <a:t>‹#›</a:t>
            </a:fld>
            <a:endParaRPr lang="en-US"/>
          </a:p>
        </p:txBody>
      </p:sp>
    </p:spTree>
    <p:extLst>
      <p:ext uri="{BB962C8B-B14F-4D97-AF65-F5344CB8AC3E}">
        <p14:creationId xmlns:p14="http://schemas.microsoft.com/office/powerpoint/2010/main" val="2874822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6645908"/>
              </p:ext>
            </p:extLst>
          </p:nvPr>
        </p:nvGraphicFramePr>
        <p:xfrm>
          <a:off x="241888" y="1430481"/>
          <a:ext cx="5958887" cy="4770297"/>
        </p:xfrm>
        <a:graphic>
          <a:graphicData uri="http://schemas.openxmlformats.org/drawingml/2006/table">
            <a:tbl>
              <a:tblPr firstRow="1" bandRow="1">
                <a:tableStyleId>{5C22544A-7EE6-4342-B048-85BDC9FD1C3A}</a:tableStyleId>
              </a:tblPr>
              <a:tblGrid>
                <a:gridCol w="12440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343275">
                  <a:extLst>
                    <a:ext uri="{9D8B030D-6E8A-4147-A177-3AD203B41FA5}">
                      <a16:colId xmlns:a16="http://schemas.microsoft.com/office/drawing/2014/main" val="20002"/>
                    </a:ext>
                  </a:extLst>
                </a:gridCol>
              </a:tblGrid>
              <a:tr h="681471">
                <a:tc gridSpan="2">
                  <a:txBody>
                    <a:bodyPr/>
                    <a:lstStyle/>
                    <a:p>
                      <a:pPr algn="l"/>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Name Here</a:t>
                      </a:r>
                    </a:p>
                  </a:txBody>
                  <a:tcPr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7506"/>
                    </a:solidFill>
                  </a:tcPr>
                </a:tc>
                <a:tc hMerge="1">
                  <a:txBody>
                    <a:bodyPr/>
                    <a:lstStyle/>
                    <a:p>
                      <a:endParaRPr lang="en-US"/>
                    </a:p>
                  </a:txBody>
                  <a:tcPr/>
                </a:tc>
                <a:tc>
                  <a:txBody>
                    <a:bodyPr/>
                    <a:lstStyle/>
                    <a:p>
                      <a:endParaRPr lang="en-US"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681471">
                <a:tc>
                  <a:txBody>
                    <a:bodyPr/>
                    <a:lstStyle/>
                    <a:p>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Schedule</a:t>
                      </a:r>
                    </a:p>
                  </a:txBody>
                  <a:tcPr anchor="ctr">
                    <a:lnL w="9525"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75000"/>
                        <a:lumOff val="2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ysDash"/>
                      <a:round/>
                      <a:headEnd type="none" w="med" len="med"/>
                      <a:tailEnd type="none" w="med" len="med"/>
                    </a:lnR>
                    <a:lnT w="12700" cap="flat" cmpd="sng" algn="ctr">
                      <a:solidFill>
                        <a:schemeClr val="bg1"/>
                      </a:solidFill>
                      <a:prstDash val="solid"/>
                      <a:round/>
                      <a:headEnd type="none" w="med" len="med"/>
                      <a:tailEnd type="none" w="med" len="med"/>
                    </a:lnT>
                    <a:solidFill>
                      <a:schemeClr val="bg2"/>
                    </a:solidFill>
                  </a:tcPr>
                </a:tc>
                <a:tc>
                  <a:txBody>
                    <a:bodyPr/>
                    <a:lstStyle/>
                    <a:p>
                      <a:r>
                        <a:rPr lang="en-US" sz="1100" dirty="0">
                          <a:latin typeface="Arial" panose="020B0604020202020204" pitchFamily="34" charset="0"/>
                          <a:cs typeface="Arial" panose="020B0604020202020204" pitchFamily="34" charset="0"/>
                        </a:rPr>
                        <a:t>The project schedule</a:t>
                      </a:r>
                      <a:r>
                        <a:rPr lang="en-US" sz="1100" baseline="0" dirty="0">
                          <a:latin typeface="Arial" panose="020B0604020202020204" pitchFamily="34" charset="0"/>
                          <a:cs typeface="Arial" panose="020B0604020202020204" pitchFamily="34" charset="0"/>
                        </a:rPr>
                        <a:t> is on track.</a:t>
                      </a:r>
                      <a:endParaRPr lang="en-US" sz="1100" dirty="0">
                        <a:latin typeface="Arial" panose="020B0604020202020204" pitchFamily="34" charset="0"/>
                        <a:cs typeface="Arial" panose="020B0604020202020204" pitchFamily="34" charset="0"/>
                      </a:endParaRPr>
                    </a:p>
                  </a:txBody>
                  <a:tcPr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681471">
                <a:tc>
                  <a:txBody>
                    <a:bodyPr/>
                    <a:lstStyle/>
                    <a:p>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Resourcing</a:t>
                      </a:r>
                    </a:p>
                  </a:txBody>
                  <a:tcPr anchor="ctr">
                    <a:lnL w="9525" cap="flat" cmpd="sng" algn="ctr">
                      <a:solidFill>
                        <a:schemeClr val="bg1">
                          <a:lumMod val="85000"/>
                        </a:schemeClr>
                      </a:solidFill>
                      <a:prstDash val="solid"/>
                      <a:round/>
                      <a:headEnd type="none" w="med" len="med"/>
                      <a:tailEnd type="none" w="med" len="med"/>
                    </a:lnL>
                    <a:solidFill>
                      <a:schemeClr val="tx1">
                        <a:lumMod val="75000"/>
                        <a:lumOff val="25000"/>
                      </a:schemeClr>
                    </a:solidFill>
                  </a:tcPr>
                </a:tc>
                <a:tc>
                  <a:txBody>
                    <a:bodyPr/>
                    <a:lstStyle/>
                    <a:p>
                      <a:endParaRPr lang="en-US" dirty="0"/>
                    </a:p>
                  </a:txBody>
                  <a:tcPr>
                    <a:lnR w="9525" cap="flat" cmpd="sng" algn="ctr">
                      <a:solidFill>
                        <a:schemeClr val="bg1">
                          <a:lumMod val="75000"/>
                        </a:schemeClr>
                      </a:solidFill>
                      <a:prstDash val="sysDash"/>
                      <a:round/>
                      <a:headEnd type="none" w="med" len="med"/>
                      <a:tailEnd type="none" w="med" len="med"/>
                    </a:lnR>
                    <a:solidFill>
                      <a:schemeClr val="bg2"/>
                    </a:solidFill>
                  </a:tcPr>
                </a:tc>
                <a:tc>
                  <a:txBody>
                    <a:bodyPr/>
                    <a:lstStyle/>
                    <a:p>
                      <a:r>
                        <a:rPr lang="en-US" sz="1100" dirty="0">
                          <a:latin typeface="Arial" panose="020B0604020202020204" pitchFamily="34" charset="0"/>
                          <a:cs typeface="Arial" panose="020B0604020202020204" pitchFamily="34" charset="0"/>
                        </a:rPr>
                        <a:t>Resourcing is adequate.</a:t>
                      </a:r>
                    </a:p>
                  </a:txBody>
                  <a:tcPr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681471">
                <a:tc>
                  <a:txBody>
                    <a:bodyPr/>
                    <a:lstStyle/>
                    <a:p>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Budget</a:t>
                      </a:r>
                    </a:p>
                  </a:txBody>
                  <a:tcPr anchor="ctr">
                    <a:lnL w="9525" cap="flat" cmpd="sng" algn="ctr">
                      <a:solidFill>
                        <a:schemeClr val="bg1">
                          <a:lumMod val="85000"/>
                        </a:schemeClr>
                      </a:solidFill>
                      <a:prstDash val="solid"/>
                      <a:round/>
                      <a:headEnd type="none" w="med" len="med"/>
                      <a:tailEnd type="none" w="med" len="med"/>
                    </a:lnL>
                    <a:solidFill>
                      <a:schemeClr val="tx1">
                        <a:lumMod val="75000"/>
                        <a:lumOff val="25000"/>
                      </a:schemeClr>
                    </a:solidFill>
                  </a:tcPr>
                </a:tc>
                <a:tc>
                  <a:txBody>
                    <a:bodyPr/>
                    <a:lstStyle/>
                    <a:p>
                      <a:endParaRPr lang="en-US" dirty="0"/>
                    </a:p>
                  </a:txBody>
                  <a:tcPr>
                    <a:lnR w="9525" cap="flat" cmpd="sng" algn="ctr">
                      <a:solidFill>
                        <a:schemeClr val="bg1">
                          <a:lumMod val="75000"/>
                        </a:schemeClr>
                      </a:solidFill>
                      <a:prstDash val="sysDash"/>
                      <a:round/>
                      <a:headEnd type="none" w="med" len="med"/>
                      <a:tailEnd type="none" w="med" len="med"/>
                    </a:lnR>
                    <a:solidFill>
                      <a:schemeClr val="bg2"/>
                    </a:solidFill>
                  </a:tcPr>
                </a:tc>
                <a:tc>
                  <a:txBody>
                    <a:bodyPr/>
                    <a:lstStyle/>
                    <a:p>
                      <a:r>
                        <a:rPr lang="en-US" sz="1100" dirty="0">
                          <a:latin typeface="Arial" panose="020B0604020202020204" pitchFamily="34" charset="0"/>
                          <a:cs typeface="Arial" panose="020B0604020202020204" pitchFamily="34" charset="0"/>
                        </a:rPr>
                        <a:t>Project is within budget.</a:t>
                      </a:r>
                    </a:p>
                  </a:txBody>
                  <a:tcPr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681471">
                <a:tc>
                  <a:txBody>
                    <a:bodyPr/>
                    <a:lstStyle/>
                    <a:p>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Risks</a:t>
                      </a:r>
                    </a:p>
                  </a:txBody>
                  <a:tcPr anchor="ctr">
                    <a:lnL w="9525" cap="flat" cmpd="sng" algn="ctr">
                      <a:solidFill>
                        <a:schemeClr val="bg1">
                          <a:lumMod val="85000"/>
                        </a:schemeClr>
                      </a:solidFill>
                      <a:prstDash val="solid"/>
                      <a:round/>
                      <a:headEnd type="none" w="med" len="med"/>
                      <a:tailEnd type="none" w="med" len="med"/>
                    </a:lnL>
                    <a:solidFill>
                      <a:schemeClr val="tx1">
                        <a:lumMod val="75000"/>
                        <a:lumOff val="25000"/>
                      </a:schemeClr>
                    </a:solidFill>
                  </a:tcPr>
                </a:tc>
                <a:tc>
                  <a:txBody>
                    <a:bodyPr/>
                    <a:lstStyle/>
                    <a:p>
                      <a:endParaRPr lang="en-US" dirty="0"/>
                    </a:p>
                  </a:txBody>
                  <a:tcPr>
                    <a:lnR w="9525" cap="flat" cmpd="sng" algn="ctr">
                      <a:solidFill>
                        <a:schemeClr val="bg1">
                          <a:lumMod val="75000"/>
                        </a:schemeClr>
                      </a:solidFill>
                      <a:prstDash val="sysDash"/>
                      <a:round/>
                      <a:headEnd type="none" w="med" len="med"/>
                      <a:tailEnd type="none" w="med" len="med"/>
                    </a:lnR>
                    <a:solidFill>
                      <a:schemeClr val="bg2"/>
                    </a:solidFill>
                  </a:tcPr>
                </a:tc>
                <a:tc>
                  <a:txBody>
                    <a:bodyPr/>
                    <a:lstStyle/>
                    <a:p>
                      <a:r>
                        <a:rPr lang="en-US" sz="1100" dirty="0">
                          <a:latin typeface="Arial" panose="020B0604020202020204" pitchFamily="34" charset="0"/>
                          <a:cs typeface="Arial" panose="020B0604020202020204" pitchFamily="34" charset="0"/>
                        </a:rPr>
                        <a:t>All Project risks are in control.</a:t>
                      </a:r>
                    </a:p>
                  </a:txBody>
                  <a:tcPr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681471">
                <a:tc>
                  <a:txBody>
                    <a:bodyPr/>
                    <a:lstStyle/>
                    <a:p>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Issues</a:t>
                      </a:r>
                    </a:p>
                  </a:txBody>
                  <a:tcPr anchor="ctr">
                    <a:lnL w="9525" cap="flat" cmpd="sng" algn="ctr">
                      <a:solidFill>
                        <a:schemeClr val="bg1">
                          <a:lumMod val="85000"/>
                        </a:schemeClr>
                      </a:solidFill>
                      <a:prstDash val="solid"/>
                      <a:round/>
                      <a:headEnd type="none" w="med" len="med"/>
                      <a:tailEnd type="none" w="med" len="med"/>
                    </a:lnL>
                    <a:solidFill>
                      <a:schemeClr val="tx1">
                        <a:lumMod val="75000"/>
                        <a:lumOff val="25000"/>
                      </a:schemeClr>
                    </a:solidFill>
                  </a:tcPr>
                </a:tc>
                <a:tc>
                  <a:txBody>
                    <a:bodyPr/>
                    <a:lstStyle/>
                    <a:p>
                      <a:endParaRPr lang="en-US" dirty="0"/>
                    </a:p>
                  </a:txBody>
                  <a:tcPr>
                    <a:lnR w="9525" cap="flat" cmpd="sng" algn="ctr">
                      <a:solidFill>
                        <a:schemeClr val="bg1">
                          <a:lumMod val="75000"/>
                        </a:schemeClr>
                      </a:solidFill>
                      <a:prstDash val="sysDash"/>
                      <a:round/>
                      <a:headEnd type="none" w="med" len="med"/>
                      <a:tailEnd type="none" w="med" len="med"/>
                    </a:lnR>
                    <a:solidFill>
                      <a:schemeClr val="bg2"/>
                    </a:solidFill>
                  </a:tcPr>
                </a:tc>
                <a:tc>
                  <a:txBody>
                    <a:bodyPr/>
                    <a:lstStyle/>
                    <a:p>
                      <a:r>
                        <a:rPr lang="en-US" sz="1100" dirty="0">
                          <a:latin typeface="Arial" panose="020B0604020202020204" pitchFamily="34" charset="0"/>
                          <a:cs typeface="Arial" panose="020B0604020202020204" pitchFamily="34" charset="0"/>
                        </a:rPr>
                        <a:t>Project issues</a:t>
                      </a:r>
                      <a:r>
                        <a:rPr lang="en-US" sz="1100" baseline="0" dirty="0">
                          <a:latin typeface="Arial" panose="020B0604020202020204" pitchFamily="34" charset="0"/>
                          <a:cs typeface="Arial" panose="020B0604020202020204" pitchFamily="34" charset="0"/>
                        </a:rPr>
                        <a:t> need attention.</a:t>
                      </a:r>
                      <a:endParaRPr lang="en-US" sz="1100" dirty="0">
                        <a:latin typeface="Arial" panose="020B0604020202020204" pitchFamily="34" charset="0"/>
                        <a:cs typeface="Arial" panose="020B0604020202020204" pitchFamily="34" charset="0"/>
                      </a:endParaRPr>
                    </a:p>
                  </a:txBody>
                  <a:tcPr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681471">
                <a:tc>
                  <a:txBody>
                    <a:bodyPr/>
                    <a:lstStyle/>
                    <a:p>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a:t>
                      </a:r>
                    </a:p>
                  </a:txBody>
                  <a:tcPr anchor="ctr">
                    <a:lnL w="9525" cap="flat" cmpd="sng" algn="ctr">
                      <a:solidFill>
                        <a:schemeClr val="bg1">
                          <a:lumMod val="85000"/>
                        </a:schemeClr>
                      </a:solidFill>
                      <a:prstDash val="solid"/>
                      <a:round/>
                      <a:headEnd type="none" w="med" len="med"/>
                      <a:tailEnd type="none" w="med" len="med"/>
                    </a:lnL>
                    <a:lnB w="9525" cap="flat" cmpd="sng" algn="ctr">
                      <a:solidFill>
                        <a:schemeClr val="bg1">
                          <a:lumMod val="85000"/>
                        </a:schemeClr>
                      </a:solidFill>
                      <a:prstDash val="solid"/>
                      <a:round/>
                      <a:headEnd type="none" w="med" len="med"/>
                      <a:tailEnd type="none" w="med" len="med"/>
                    </a:lnB>
                    <a:solidFill>
                      <a:schemeClr val="tx1">
                        <a:lumMod val="75000"/>
                        <a:lumOff val="25000"/>
                      </a:schemeClr>
                    </a:solidFill>
                  </a:tcPr>
                </a:tc>
                <a:tc>
                  <a:txBody>
                    <a:bodyPr/>
                    <a:lstStyle/>
                    <a:p>
                      <a:endParaRPr lang="en-US" dirty="0"/>
                    </a:p>
                  </a:txBody>
                  <a:tcPr>
                    <a:lnR w="9525" cap="flat" cmpd="sng" algn="ctr">
                      <a:solidFill>
                        <a:schemeClr val="bg1">
                          <a:lumMod val="75000"/>
                        </a:schemeClr>
                      </a:solidFill>
                      <a:prstDash val="sysDash"/>
                      <a:round/>
                      <a:headEnd type="none" w="med" len="med"/>
                      <a:tailEnd type="none" w="med" len="med"/>
                    </a:lnR>
                    <a:lnB w="9525" cap="flat" cmpd="sng" algn="ctr">
                      <a:solidFill>
                        <a:schemeClr val="bg1">
                          <a:lumMod val="85000"/>
                        </a:schemeClr>
                      </a:solidFill>
                      <a:prstDash val="solid"/>
                      <a:round/>
                      <a:headEnd type="none" w="med" len="med"/>
                      <a:tailEnd type="none" w="med" len="med"/>
                    </a:lnB>
                    <a:solidFill>
                      <a:schemeClr val="bg2"/>
                    </a:solidFill>
                  </a:tcPr>
                </a:tc>
                <a:tc>
                  <a:txBody>
                    <a:bodyPr/>
                    <a:lstStyle/>
                    <a:p>
                      <a:r>
                        <a:rPr lang="en-US" sz="1100" dirty="0">
                          <a:latin typeface="Arial" panose="020B0604020202020204" pitchFamily="34" charset="0"/>
                          <a:cs typeface="Arial" panose="020B0604020202020204" pitchFamily="34" charset="0"/>
                        </a:rPr>
                        <a:t>Project benefits are off track and need to be fixed.</a:t>
                      </a:r>
                    </a:p>
                  </a:txBody>
                  <a:tcPr anchor="ctr">
                    <a:lnL w="9525" cap="flat" cmpd="sng" algn="ctr">
                      <a:solidFill>
                        <a:schemeClr val="bg1">
                          <a:lumMod val="75000"/>
                        </a:schemeClr>
                      </a:solidFill>
                      <a:prstDash val="sysDash"/>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pSp>
        <p:nvGrpSpPr>
          <p:cNvPr id="24" name="Group 23"/>
          <p:cNvGrpSpPr/>
          <p:nvPr/>
        </p:nvGrpSpPr>
        <p:grpSpPr>
          <a:xfrm>
            <a:off x="1519112" y="2203282"/>
            <a:ext cx="1209801" cy="3863040"/>
            <a:chOff x="2304939" y="2203282"/>
            <a:chExt cx="1209801" cy="3863040"/>
          </a:xfrm>
        </p:grpSpPr>
        <p:grpSp>
          <p:nvGrpSpPr>
            <p:cNvPr id="6" name="Group 5"/>
            <p:cNvGrpSpPr/>
            <p:nvPr/>
          </p:nvGrpSpPr>
          <p:grpSpPr>
            <a:xfrm>
              <a:off x="2306463" y="2203282"/>
              <a:ext cx="1207058" cy="463948"/>
              <a:chOff x="7168896" y="1010653"/>
              <a:chExt cx="1207058" cy="403619"/>
            </a:xfrm>
          </p:grpSpPr>
          <p:sp>
            <p:nvSpPr>
              <p:cNvPr id="7" name="Rounded Rectangle 6"/>
              <p:cNvSpPr/>
              <p:nvPr/>
            </p:nvSpPr>
            <p:spPr>
              <a:xfrm>
                <a:off x="7168896" y="1010653"/>
                <a:ext cx="1207058" cy="4036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8023331" y="1050181"/>
                <a:ext cx="320543" cy="304671"/>
              </a:xfrm>
              <a:prstGeom prst="roundRect">
                <a:avLst>
                  <a:gd name="adj" fmla="val 50000"/>
                </a:avLst>
              </a:prstGeom>
              <a:solidFill>
                <a:srgbClr val="00C057"/>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 name="Group 8"/>
            <p:cNvGrpSpPr/>
            <p:nvPr/>
          </p:nvGrpSpPr>
          <p:grpSpPr>
            <a:xfrm>
              <a:off x="2306463" y="2883100"/>
              <a:ext cx="1207058" cy="463948"/>
              <a:chOff x="7168896" y="1010653"/>
              <a:chExt cx="1207058" cy="403619"/>
            </a:xfrm>
          </p:grpSpPr>
          <p:sp>
            <p:nvSpPr>
              <p:cNvPr id="10" name="Rounded Rectangle 9"/>
              <p:cNvSpPr/>
              <p:nvPr/>
            </p:nvSpPr>
            <p:spPr>
              <a:xfrm>
                <a:off x="7168896" y="1010653"/>
                <a:ext cx="1207058" cy="4036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ounded Rectangle 10"/>
              <p:cNvSpPr/>
              <p:nvPr/>
            </p:nvSpPr>
            <p:spPr>
              <a:xfrm>
                <a:off x="7966185" y="1050181"/>
                <a:ext cx="320040" cy="304671"/>
              </a:xfrm>
              <a:prstGeom prst="roundRect">
                <a:avLst>
                  <a:gd name="adj" fmla="val 50000"/>
                </a:avLst>
              </a:prstGeom>
              <a:solidFill>
                <a:srgbClr val="00C057"/>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2" name="Group 11"/>
            <p:cNvGrpSpPr/>
            <p:nvPr/>
          </p:nvGrpSpPr>
          <p:grpSpPr>
            <a:xfrm>
              <a:off x="2306463" y="3562918"/>
              <a:ext cx="1207058" cy="463948"/>
              <a:chOff x="7168896" y="1010653"/>
              <a:chExt cx="1207058" cy="403619"/>
            </a:xfrm>
          </p:grpSpPr>
          <p:sp>
            <p:nvSpPr>
              <p:cNvPr id="13" name="Rounded Rectangle 12"/>
              <p:cNvSpPr/>
              <p:nvPr/>
            </p:nvSpPr>
            <p:spPr>
              <a:xfrm>
                <a:off x="7168896" y="1010653"/>
                <a:ext cx="1207058" cy="4036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ounded Rectangle 13"/>
              <p:cNvSpPr/>
              <p:nvPr/>
            </p:nvSpPr>
            <p:spPr>
              <a:xfrm>
                <a:off x="7964960" y="1050181"/>
                <a:ext cx="320040" cy="304671"/>
              </a:xfrm>
              <a:prstGeom prst="roundRect">
                <a:avLst>
                  <a:gd name="adj" fmla="val 50000"/>
                </a:avLst>
              </a:prstGeom>
              <a:solidFill>
                <a:srgbClr val="00C057"/>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 name="Group 14"/>
            <p:cNvGrpSpPr/>
            <p:nvPr/>
          </p:nvGrpSpPr>
          <p:grpSpPr>
            <a:xfrm>
              <a:off x="2304939" y="4242736"/>
              <a:ext cx="1209801" cy="463948"/>
              <a:chOff x="7165848" y="1010653"/>
              <a:chExt cx="1209801" cy="403619"/>
            </a:xfrm>
          </p:grpSpPr>
          <p:sp>
            <p:nvSpPr>
              <p:cNvPr id="16" name="Rounded Rectangle 15"/>
              <p:cNvSpPr/>
              <p:nvPr/>
            </p:nvSpPr>
            <p:spPr>
              <a:xfrm>
                <a:off x="7165848" y="1010653"/>
                <a:ext cx="1209801" cy="4036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ounded Rectangle 16"/>
              <p:cNvSpPr/>
              <p:nvPr/>
            </p:nvSpPr>
            <p:spPr>
              <a:xfrm>
                <a:off x="7934557" y="1050181"/>
                <a:ext cx="358453" cy="304671"/>
              </a:xfrm>
              <a:prstGeom prst="roundRect">
                <a:avLst>
                  <a:gd name="adj" fmla="val 50000"/>
                </a:avLst>
              </a:prstGeom>
              <a:solidFill>
                <a:srgbClr val="00C057"/>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8" name="Group 17"/>
            <p:cNvGrpSpPr/>
            <p:nvPr/>
          </p:nvGrpSpPr>
          <p:grpSpPr>
            <a:xfrm>
              <a:off x="2304939" y="4922554"/>
              <a:ext cx="1209801" cy="463948"/>
              <a:chOff x="6882063" y="1010653"/>
              <a:chExt cx="1209801" cy="403619"/>
            </a:xfrm>
          </p:grpSpPr>
          <p:sp>
            <p:nvSpPr>
              <p:cNvPr id="19" name="Rounded Rectangle 18"/>
              <p:cNvSpPr/>
              <p:nvPr/>
            </p:nvSpPr>
            <p:spPr>
              <a:xfrm>
                <a:off x="6882063" y="1010653"/>
                <a:ext cx="1209801" cy="4036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ounded Rectangle 19"/>
              <p:cNvSpPr/>
              <p:nvPr/>
            </p:nvSpPr>
            <p:spPr>
              <a:xfrm>
                <a:off x="6992078" y="1037751"/>
                <a:ext cx="344370" cy="304671"/>
              </a:xfrm>
              <a:prstGeom prst="roundRect">
                <a:avLst>
                  <a:gd name="adj" fmla="val 50000"/>
                </a:avLst>
              </a:prstGeom>
              <a:solidFill>
                <a:srgbClr val="FFC61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1" name="Group 20"/>
            <p:cNvGrpSpPr/>
            <p:nvPr/>
          </p:nvGrpSpPr>
          <p:grpSpPr>
            <a:xfrm>
              <a:off x="2304939" y="5602374"/>
              <a:ext cx="1209801" cy="463948"/>
              <a:chOff x="6882063" y="1010653"/>
              <a:chExt cx="1209801" cy="403619"/>
            </a:xfrm>
          </p:grpSpPr>
          <p:sp>
            <p:nvSpPr>
              <p:cNvPr id="22" name="Rounded Rectangle 21"/>
              <p:cNvSpPr/>
              <p:nvPr/>
            </p:nvSpPr>
            <p:spPr>
              <a:xfrm>
                <a:off x="6882063" y="1010653"/>
                <a:ext cx="1209801" cy="4036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ounded Rectangle 22"/>
              <p:cNvSpPr/>
              <p:nvPr/>
            </p:nvSpPr>
            <p:spPr>
              <a:xfrm>
                <a:off x="6992077" y="1050181"/>
                <a:ext cx="320040" cy="304671"/>
              </a:xfrm>
              <a:prstGeom prst="roundRect">
                <a:avLst>
                  <a:gd name="adj" fmla="val 50000"/>
                </a:avLst>
              </a:prstGeom>
              <a:solidFill>
                <a:srgbClr val="FF33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25" name="Group 24"/>
          <p:cNvGrpSpPr/>
          <p:nvPr/>
        </p:nvGrpSpPr>
        <p:grpSpPr>
          <a:xfrm>
            <a:off x="6438908" y="2367605"/>
            <a:ext cx="2547930" cy="2896049"/>
            <a:chOff x="8524039" y="2321793"/>
            <a:chExt cx="2547930" cy="2896049"/>
          </a:xfrm>
        </p:grpSpPr>
        <p:sp>
          <p:nvSpPr>
            <p:cNvPr id="26" name="Rectangle 25"/>
            <p:cNvSpPr/>
            <p:nvPr/>
          </p:nvSpPr>
          <p:spPr>
            <a:xfrm>
              <a:off x="8524039" y="2321793"/>
              <a:ext cx="2547930" cy="846386"/>
            </a:xfrm>
            <a:prstGeom prst="rect">
              <a:avLst/>
            </a:prstGeom>
          </p:spPr>
          <p:txBody>
            <a:bodyPr wrap="square" anchor="ctr">
              <a:spAutoFit/>
            </a:bodyPr>
            <a:lstStyle/>
            <a:p>
              <a:pPr marL="285750" indent="-285750">
                <a:buFont typeface="Wingdings" panose="05000000000000000000" pitchFamily="2" charset="2"/>
                <a:buChar char="Ø"/>
              </a:pPr>
              <a:r>
                <a:rPr lang="en-US" sz="1400" b="1" i="1" u="sng" dirty="0">
                  <a:solidFill>
                    <a:prstClr val="black"/>
                  </a:solidFill>
                  <a:latin typeface="Arial" panose="020B0604020202020204" pitchFamily="34" charset="0"/>
                  <a:cs typeface="Arial" panose="020B0604020202020204" pitchFamily="34" charset="0"/>
                </a:rPr>
                <a:t>This slide is 100% editable. </a:t>
              </a:r>
              <a:r>
                <a:rPr lang="en-US" sz="1050" dirty="0">
                  <a:solidFill>
                    <a:prstClr val="black">
                      <a:lumMod val="65000"/>
                      <a:lumOff val="35000"/>
                    </a:prstClr>
                  </a:solidFill>
                  <a:latin typeface="Arial" panose="020B0604020202020204" pitchFamily="34" charset="0"/>
                  <a:cs typeface="Arial" panose="020B0604020202020204" pitchFamily="34" charset="0"/>
                </a:rPr>
                <a:t>Adapt it to your needs and capture your audience's attention.</a:t>
              </a:r>
            </a:p>
          </p:txBody>
        </p:sp>
        <p:sp>
          <p:nvSpPr>
            <p:cNvPr id="27" name="Rectangle 26"/>
            <p:cNvSpPr/>
            <p:nvPr/>
          </p:nvSpPr>
          <p:spPr>
            <a:xfrm>
              <a:off x="8524039" y="4371456"/>
              <a:ext cx="2547930" cy="846386"/>
            </a:xfrm>
            <a:prstGeom prst="rect">
              <a:avLst/>
            </a:prstGeom>
          </p:spPr>
          <p:txBody>
            <a:bodyPr wrap="square" anchor="ctr">
              <a:spAutoFit/>
            </a:bodyPr>
            <a:lstStyle/>
            <a:p>
              <a:pPr marL="285750" indent="-285750">
                <a:buFont typeface="Wingdings" panose="05000000000000000000" pitchFamily="2" charset="2"/>
                <a:buChar char="Ø"/>
              </a:pPr>
              <a:r>
                <a:rPr lang="en-US" sz="1400" b="1" i="1" u="sng" dirty="0">
                  <a:solidFill>
                    <a:prstClr val="black"/>
                  </a:solidFill>
                  <a:latin typeface="Arial" panose="020B0604020202020204" pitchFamily="34" charset="0"/>
                  <a:cs typeface="Arial" panose="020B0604020202020204" pitchFamily="34" charset="0"/>
                </a:rPr>
                <a:t>This slide is 100% editable. </a:t>
              </a:r>
              <a:r>
                <a:rPr lang="en-US" sz="1050" dirty="0">
                  <a:solidFill>
                    <a:prstClr val="black">
                      <a:lumMod val="65000"/>
                      <a:lumOff val="35000"/>
                    </a:prstClr>
                  </a:solidFill>
                  <a:latin typeface="Arial" panose="020B0604020202020204" pitchFamily="34" charset="0"/>
                  <a:cs typeface="Arial" panose="020B0604020202020204" pitchFamily="34" charset="0"/>
                </a:rPr>
                <a:t>Adapt it to your needs and capture your audience's attention.</a:t>
              </a:r>
            </a:p>
          </p:txBody>
        </p:sp>
      </p:grpSp>
      <p:sp>
        <p:nvSpPr>
          <p:cNvPr id="28" name="TextBox 27"/>
          <p:cNvSpPr txBox="1"/>
          <p:nvPr/>
        </p:nvSpPr>
        <p:spPr>
          <a:xfrm>
            <a:off x="0" y="30778"/>
            <a:ext cx="9144000" cy="584775"/>
          </a:xfrm>
          <a:prstGeom prst="rect">
            <a:avLst/>
          </a:prstGeom>
          <a:noFill/>
        </p:spPr>
        <p:txBody>
          <a:bodyPr wrap="square" rtlCol="0" anchor="ctr">
            <a:spAutoFit/>
          </a:bodyPr>
          <a:lstStyle/>
          <a:p>
            <a:pPr algn="ctr"/>
            <a:r>
              <a:rPr lang="en-US" sz="3200" dirty="0">
                <a:latin typeface="Arial" panose="020B0604020202020204" pitchFamily="34" charset="0"/>
                <a:cs typeface="Arial" panose="020B0604020202020204" pitchFamily="34" charset="0"/>
              </a:rPr>
              <a:t>Monthly Project Management Status</a:t>
            </a:r>
          </a:p>
        </p:txBody>
      </p:sp>
    </p:spTree>
    <p:extLst>
      <p:ext uri="{BB962C8B-B14F-4D97-AF65-F5344CB8AC3E}">
        <p14:creationId xmlns:p14="http://schemas.microsoft.com/office/powerpoint/2010/main" val="169975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Instructions To Edit This Slide</a:t>
            </a:r>
          </a:p>
          <a:p>
            <a:endParaRPr lang="en-US" dirty="0">
              <a:solidFill>
                <a:prstClr val="white">
                  <a:lumMod val="50000"/>
                </a:prstClr>
              </a:solidFill>
              <a:latin typeface="Arial" panose="020B0604020202020204" pitchFamily="34" charset="0"/>
              <a:cs typeface="Arial" panose="020B0604020202020204" pitchFamily="34" charset="0"/>
            </a:endParaRPr>
          </a:p>
          <a:p>
            <a:pPr algn="just"/>
            <a:r>
              <a:rPr lang="en-US" sz="1600" dirty="0">
                <a:solidFill>
                  <a:prstClr val="white">
                    <a:lumMod val="50000"/>
                  </a:prst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prstClr val="white">
                    <a:lumMod val="50000"/>
                  </a:prst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Tree>
    <p:extLst>
      <p:ext uri="{BB962C8B-B14F-4D97-AF65-F5344CB8AC3E}">
        <p14:creationId xmlns:p14="http://schemas.microsoft.com/office/powerpoint/2010/main" val="182227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Resize Any Shape And Edit Color</a:t>
            </a:r>
            <a:endParaRPr lang="en-US" sz="3600" b="1" i="1" u="sng" dirty="0">
              <a:solidFill>
                <a:prstClr val="black">
                  <a:lumMod val="65000"/>
                  <a:lumOff val="35000"/>
                </a:prstClr>
              </a:solidFill>
              <a:latin typeface="Arial" panose="020B0604020202020204" pitchFamily="34" charset="0"/>
              <a:cs typeface="Arial" panose="020B0604020202020204" pitchFamily="34" charset="0"/>
            </a:endParaRPr>
          </a:p>
          <a:p>
            <a:pPr algn="just"/>
            <a:endParaRPr lang="en-US" sz="1600" dirty="0">
              <a:solidFill>
                <a:prstClr val="white">
                  <a:lumMod val="65000"/>
                </a:prstClr>
              </a:solidFill>
              <a:latin typeface="Arial" panose="020B0604020202020204" pitchFamily="34" charset="0"/>
              <a:cs typeface="Arial" panose="020B0604020202020204" pitchFamily="34" charset="0"/>
            </a:endParaRPr>
          </a:p>
          <a:p>
            <a:pPr algn="just"/>
            <a:r>
              <a:rPr lang="en-US" sz="1600" dirty="0">
                <a:solidFill>
                  <a:prstClr val="white">
                    <a:lumMod val="50000"/>
                  </a:prst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3"/>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prstClr val="white">
                    <a:lumMod val="50000"/>
                  </a:prst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prstClr val="white">
                    <a:lumMod val="50000"/>
                  </a:prst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pic>
        <p:nvPicPr>
          <p:cNvPr id="6" name="Picture 5"/>
          <p:cNvPicPr>
            <a:picLocks noChangeAspect="1"/>
          </p:cNvPicPr>
          <p:nvPr/>
        </p:nvPicPr>
        <p:blipFill rotWithShape="1">
          <a:blip r:embed="rId4"/>
          <a:srcRect l="78834" t="26837" b="17832"/>
          <a:stretch/>
        </p:blipFill>
        <p:spPr>
          <a:xfrm>
            <a:off x="6231264" y="2141575"/>
            <a:ext cx="1902872" cy="2796814"/>
          </a:xfrm>
          <a:prstGeom prst="rect">
            <a:avLst/>
          </a:prstGeom>
        </p:spPr>
      </p:pic>
    </p:spTree>
    <p:extLst>
      <p:ext uri="{BB962C8B-B14F-4D97-AF65-F5344CB8AC3E}">
        <p14:creationId xmlns:p14="http://schemas.microsoft.com/office/powerpoint/2010/main" val="141542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Use Your Own Icons In Any Slide</a:t>
            </a:r>
          </a:p>
          <a:p>
            <a:endParaRPr lang="en-US" sz="2400" dirty="0">
              <a:solidFill>
                <a:prstClr val="white">
                  <a:lumMod val="50000"/>
                </a:prstClr>
              </a:solidFill>
              <a:latin typeface="Arial" panose="020B0604020202020204" pitchFamily="34" charset="0"/>
              <a:cs typeface="Arial" panose="020B0604020202020204" pitchFamily="34" charset="0"/>
            </a:endParaRPr>
          </a:p>
          <a:p>
            <a:r>
              <a:rPr lang="en-US" sz="1600" dirty="0">
                <a:solidFill>
                  <a:prstClr val="white">
                    <a:lumMod val="50000"/>
                  </a:prst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prstClr val="white">
                    <a:lumMod val="50000"/>
                  </a:prst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prstClr val="white">
                    <a:lumMod val="50000"/>
                  </a:prst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prstClr val="white">
                  <a:lumMod val="50000"/>
                </a:prst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102029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prstClr val="black">
                    <a:lumMod val="65000"/>
                    <a:lumOff val="35000"/>
                  </a:prstClr>
                </a:solidFill>
                <a:latin typeface="Arial" panose="020B0604020202020204" pitchFamily="34" charset="0"/>
                <a:cs typeface="Arial" panose="020B0604020202020204" pitchFamily="34" charset="0"/>
              </a:rPr>
              <a:t>Select From Thousands Of Editable Icons On Every Topic</a:t>
            </a:r>
          </a:p>
          <a:p>
            <a:endParaRPr lang="en-US" dirty="0">
              <a:solidFill>
                <a:prstClr val="white">
                  <a:lumMod val="50000"/>
                </a:prstClr>
              </a:solidFill>
              <a:latin typeface="Arial" pitchFamily="34" charset="0"/>
              <a:cs typeface="Arial" pitchFamily="34" charset="0"/>
            </a:endParaRPr>
          </a:p>
          <a:p>
            <a:r>
              <a:rPr lang="en-US" sz="1600" dirty="0">
                <a:solidFill>
                  <a:prstClr val="white">
                    <a:lumMod val="50000"/>
                  </a:prst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25679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378</Words>
  <Application>Microsoft Office PowerPoint</Application>
  <PresentationFormat>On-screen Show (4:3)</PresentationFormat>
  <Paragraphs>41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Franklin Gothic Demi Cond</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node23</dc:creator>
  <cp:lastModifiedBy>slide13</cp:lastModifiedBy>
  <cp:revision>4</cp:revision>
  <dcterms:created xsi:type="dcterms:W3CDTF">2018-01-30T04:23:55Z</dcterms:created>
  <dcterms:modified xsi:type="dcterms:W3CDTF">2018-09-25T09:49:41Z</dcterms:modified>
</cp:coreProperties>
</file>